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86" r:id="rId3"/>
    <p:sldId id="369" r:id="rId4"/>
    <p:sldId id="370" r:id="rId5"/>
    <p:sldId id="354" r:id="rId6"/>
    <p:sldId id="341" r:id="rId7"/>
    <p:sldId id="371" r:id="rId8"/>
    <p:sldId id="372" r:id="rId9"/>
    <p:sldId id="374" r:id="rId10"/>
    <p:sldId id="373" r:id="rId11"/>
    <p:sldId id="375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ZeC3WLNd/Du26t33dXoCsnjG+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EFF"/>
    <a:srgbClr val="71941E"/>
    <a:srgbClr val="C2D19F"/>
    <a:srgbClr val="A8A8A8"/>
    <a:srgbClr val="0000FF"/>
    <a:srgbClr val="5BD78F"/>
    <a:srgbClr val="FFA31A"/>
    <a:srgbClr val="FF0606"/>
    <a:srgbClr val="507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 snapToGrid="0" showGuides="1">
      <p:cViewPr varScale="1">
        <p:scale>
          <a:sx n="146" d="100"/>
          <a:sy n="146" d="100"/>
        </p:scale>
        <p:origin x="732" y="1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0E0E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3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330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33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649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236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471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437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594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857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5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43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61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41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59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559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890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686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a16e002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a16e0029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38a16e0029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9448800" y="649772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9504" y="5257800"/>
            <a:ext cx="1566824" cy="156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3"/>
          <p:cNvPicPr preferRelativeResize="0"/>
          <p:nvPr/>
        </p:nvPicPr>
        <p:blipFill rotWithShape="1">
          <a:blip r:embed="rId3">
            <a:alphaModFix/>
          </a:blip>
          <a:srcRect l="11705" t="12020" r="12429" b="12225"/>
          <a:stretch/>
        </p:blipFill>
        <p:spPr>
          <a:xfrm>
            <a:off x="77565" y="5257799"/>
            <a:ext cx="1566824" cy="156452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>
            <a:off x="0" y="1"/>
            <a:ext cx="12192000" cy="1208597"/>
          </a:xfrm>
          <a:prstGeom prst="rect">
            <a:avLst/>
          </a:prstGeom>
          <a:solidFill>
            <a:srgbClr val="3465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685799" y="261929"/>
            <a:ext cx="10828867" cy="6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lgun Gothic"/>
              <a:buNone/>
              <a:defRPr sz="4400" b="1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685799" y="1606805"/>
            <a:ext cx="108288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4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0" y="64928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0" y="64822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9448800" y="649772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>
  <p:cSld name="비교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0" y="649287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ldNum" idx="12"/>
          </p:nvPr>
        </p:nvSpPr>
        <p:spPr>
          <a:xfrm>
            <a:off x="9448800" y="649772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7"/>
          <p:cNvSpPr/>
          <p:nvPr/>
        </p:nvSpPr>
        <p:spPr>
          <a:xfrm>
            <a:off x="0" y="1"/>
            <a:ext cx="12192000" cy="1208597"/>
          </a:xfrm>
          <a:prstGeom prst="rect">
            <a:avLst/>
          </a:prstGeom>
          <a:solidFill>
            <a:srgbClr val="3465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685799" y="261929"/>
            <a:ext cx="10828867" cy="6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lgun Gothic"/>
              <a:buNone/>
              <a:defRPr sz="4400" b="1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9448800" y="649772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28"/>
          <p:cNvSpPr/>
          <p:nvPr/>
        </p:nvSpPr>
        <p:spPr>
          <a:xfrm>
            <a:off x="0" y="1"/>
            <a:ext cx="12192000" cy="1208597"/>
          </a:xfrm>
          <a:prstGeom prst="rect">
            <a:avLst/>
          </a:prstGeom>
          <a:solidFill>
            <a:srgbClr val="3465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685799" y="261929"/>
            <a:ext cx="10828867" cy="6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lgun Gothic"/>
              <a:buNone/>
              <a:defRPr sz="4400" b="1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body" idx="1"/>
          </p:nvPr>
        </p:nvSpPr>
        <p:spPr>
          <a:xfrm>
            <a:off x="685799" y="1565614"/>
            <a:ext cx="108288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ftr" idx="11"/>
          </p:nvPr>
        </p:nvSpPr>
        <p:spPr>
          <a:xfrm>
            <a:off x="0" y="649287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9448800" y="649772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2"/>
          <p:cNvSpPr txBox="1"/>
          <p:nvPr/>
        </p:nvSpPr>
        <p:spPr>
          <a:xfrm>
            <a:off x="685799" y="-7407"/>
            <a:ext cx="10828867" cy="121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lgun Gothic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마스터 제목 스타일 편집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522210" y="226444"/>
            <a:ext cx="11147580" cy="3105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Malgun Gothic"/>
              <a:buNone/>
            </a:pPr>
            <a:r>
              <a:rPr lang="en-US" sz="4700" b="0" dirty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Turtlebot4 </a:t>
            </a:r>
            <a:r>
              <a:rPr lang="en-US" sz="4700" b="0" dirty="0"/>
              <a:t>LLM</a:t>
            </a:r>
            <a:endParaRPr sz="4700" b="0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413288" y="3964672"/>
            <a:ext cx="11365424" cy="160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운영체제의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실제</a:t>
            </a:r>
            <a:endParaRPr sz="32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안인규 (</a:t>
            </a:r>
            <a:r>
              <a:rPr lang="en-US" sz="3200" dirty="0" err="1">
                <a:latin typeface="Malgun Gothic"/>
                <a:ea typeface="Malgun Gothic"/>
                <a:cs typeface="Malgun Gothic"/>
                <a:sym typeface="Malgun Gothic"/>
              </a:rPr>
              <a:t>Inkyu</a:t>
            </a:r>
            <a:r>
              <a:rPr lang="en-US" sz="3200" dirty="0">
                <a:latin typeface="Malgun Gothic"/>
                <a:ea typeface="Malgun Gothic"/>
                <a:cs typeface="Malgun Gothic"/>
                <a:sym typeface="Malgun Gothic"/>
              </a:rPr>
              <a:t> An)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800" y="4654596"/>
            <a:ext cx="11148004" cy="220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Language model generated programs (LMPs)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b="1" dirty="0"/>
              <a:t>Input</a:t>
            </a:r>
            <a:r>
              <a:rPr lang="en-US" dirty="0"/>
              <a:t>: </a:t>
            </a:r>
            <a:r>
              <a:rPr lang="ko-KR" altLang="en-US" dirty="0"/>
              <a:t>자연어 명령 </a:t>
            </a:r>
            <a:r>
              <a:rPr lang="en-US" altLang="ko-KR" dirty="0"/>
              <a:t>(e.g., Put the red block on the green bowl)</a:t>
            </a:r>
            <a:endParaRPr lang="en-US" dirty="0"/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b="1" dirty="0"/>
              <a:t>Output</a:t>
            </a:r>
            <a:r>
              <a:rPr lang="en-US" dirty="0"/>
              <a:t>: Python code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b="1" dirty="0"/>
              <a:t>Prompt</a:t>
            </a:r>
            <a:r>
              <a:rPr lang="en-US" dirty="0"/>
              <a:t>: Hints + Examples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10362D-7E2D-4EDA-8ACF-6363CD4A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524"/>
            <a:ext cx="12192000" cy="34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0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8413C31-02E0-42AD-B74F-F42ED177A9D7}"/>
              </a:ext>
            </a:extLst>
          </p:cNvPr>
          <p:cNvSpPr/>
          <p:nvPr/>
        </p:nvSpPr>
        <p:spPr>
          <a:xfrm>
            <a:off x="8134350" y="3133725"/>
            <a:ext cx="1409700" cy="331788"/>
          </a:xfrm>
          <a:prstGeom prst="rect">
            <a:avLst/>
          </a:prstGeom>
          <a:solidFill>
            <a:srgbClr val="E3E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800" y="1262108"/>
            <a:ext cx="11148004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Prompt: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Hints: </a:t>
            </a:r>
            <a:r>
              <a:rPr lang="en-US" u="sng" dirty="0">
                <a:solidFill>
                  <a:srgbClr val="A8A8A8"/>
                </a:solidFill>
              </a:rPr>
              <a:t>import statements</a:t>
            </a:r>
            <a:r>
              <a:rPr lang="en-US" dirty="0"/>
              <a:t> that inform the LLM which APIs are available and </a:t>
            </a:r>
            <a:r>
              <a:rPr lang="en-US" u="sng" dirty="0">
                <a:solidFill>
                  <a:srgbClr val="A8A8A8"/>
                </a:solidFill>
              </a:rPr>
              <a:t>type hints</a:t>
            </a:r>
            <a:r>
              <a:rPr lang="en-US" dirty="0"/>
              <a:t> on how to use those APIs.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Example: </a:t>
            </a:r>
          </a:p>
          <a:p>
            <a:pPr marL="1143000" lvl="2" indent="-228600">
              <a:spcBef>
                <a:spcPts val="1000"/>
              </a:spcBef>
              <a:buSzPts val="2800"/>
            </a:pPr>
            <a:r>
              <a:rPr lang="en-US" dirty="0"/>
              <a:t>Input instructions are </a:t>
            </a:r>
            <a:r>
              <a:rPr lang="en-US" dirty="0">
                <a:solidFill>
                  <a:srgbClr val="71941E"/>
                </a:solidFill>
              </a:rPr>
              <a:t>green</a:t>
            </a:r>
            <a:r>
              <a:rPr lang="en-US" dirty="0"/>
              <a:t> / Generated Outputs are highlighted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70D5951-1327-4141-B3B3-04E708A8F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37" y="3794224"/>
            <a:ext cx="9526329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0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8413C31-02E0-42AD-B74F-F42ED177A9D7}"/>
              </a:ext>
            </a:extLst>
          </p:cNvPr>
          <p:cNvSpPr/>
          <p:nvPr/>
        </p:nvSpPr>
        <p:spPr>
          <a:xfrm>
            <a:off x="8134350" y="3133725"/>
            <a:ext cx="1409700" cy="331788"/>
          </a:xfrm>
          <a:prstGeom prst="rect">
            <a:avLst/>
          </a:prstGeom>
          <a:solidFill>
            <a:srgbClr val="E3E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800" y="1262108"/>
            <a:ext cx="11148004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Prompt: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Hints: </a:t>
            </a:r>
            <a:r>
              <a:rPr lang="en-US" u="sng" dirty="0">
                <a:solidFill>
                  <a:srgbClr val="A8A8A8"/>
                </a:solidFill>
              </a:rPr>
              <a:t>import statements</a:t>
            </a:r>
            <a:r>
              <a:rPr lang="en-US" dirty="0"/>
              <a:t> that inform the LLM which APIs are available and </a:t>
            </a:r>
            <a:r>
              <a:rPr lang="en-US" u="sng" dirty="0">
                <a:solidFill>
                  <a:srgbClr val="A8A8A8"/>
                </a:solidFill>
              </a:rPr>
              <a:t>type hints</a:t>
            </a:r>
            <a:r>
              <a:rPr lang="en-US" dirty="0"/>
              <a:t> on how to use those APIs.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Example: </a:t>
            </a:r>
          </a:p>
          <a:p>
            <a:pPr marL="1143000" lvl="2" indent="-228600">
              <a:spcBef>
                <a:spcPts val="1000"/>
              </a:spcBef>
              <a:buSzPts val="2800"/>
            </a:pPr>
            <a:r>
              <a:rPr lang="en-US" dirty="0"/>
              <a:t>Input instructions are </a:t>
            </a:r>
            <a:r>
              <a:rPr lang="en-US" dirty="0">
                <a:solidFill>
                  <a:srgbClr val="71941E"/>
                </a:solidFill>
              </a:rPr>
              <a:t>green</a:t>
            </a:r>
            <a:r>
              <a:rPr lang="en-US" dirty="0"/>
              <a:t> / Generated Outputs are highlighted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B24321C-2DCD-4BDA-B4BF-1EA53D27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351" y="3600567"/>
            <a:ext cx="7662050" cy="2983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64CC99-2C4C-4156-8AFE-002E74C8086F}"/>
              </a:ext>
            </a:extLst>
          </p:cNvPr>
          <p:cNvSpPr txBox="1"/>
          <p:nvPr/>
        </p:nvSpPr>
        <p:spPr>
          <a:xfrm>
            <a:off x="7851039" y="3848100"/>
            <a:ext cx="432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chemeClr val="accent5"/>
                </a:solidFill>
              </a:rPr>
              <a:t>Code-writing LLMs store knowledge of many popular libraries</a:t>
            </a:r>
            <a:endParaRPr lang="ko-KR" altLang="en-US" sz="1800" dirty="0">
              <a:solidFill>
                <a:schemeClr val="accent5"/>
              </a:solidFill>
            </a:endParaRPr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D9E8447D-6E6B-407A-BA68-ADFFC30E9D5A}"/>
              </a:ext>
            </a:extLst>
          </p:cNvPr>
          <p:cNvCxnSpPr>
            <a:endCxn id="2" idx="1"/>
          </p:cNvCxnSpPr>
          <p:nvPr/>
        </p:nvCxnSpPr>
        <p:spPr>
          <a:xfrm>
            <a:off x="4467225" y="3857625"/>
            <a:ext cx="3383814" cy="313641"/>
          </a:xfrm>
          <a:prstGeom prst="bentConnector3">
            <a:avLst>
              <a:gd name="adj1" fmla="val 854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FCD206-587F-4DD5-98D7-DA70DA763FD2}"/>
              </a:ext>
            </a:extLst>
          </p:cNvPr>
          <p:cNvSpPr txBox="1"/>
          <p:nvPr/>
        </p:nvSpPr>
        <p:spPr>
          <a:xfrm>
            <a:off x="5009805" y="648866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Third-party libraries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4073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8413C31-02E0-42AD-B74F-F42ED177A9D7}"/>
              </a:ext>
            </a:extLst>
          </p:cNvPr>
          <p:cNvSpPr/>
          <p:nvPr/>
        </p:nvSpPr>
        <p:spPr>
          <a:xfrm>
            <a:off x="8134350" y="3133725"/>
            <a:ext cx="1409700" cy="331788"/>
          </a:xfrm>
          <a:prstGeom prst="rect">
            <a:avLst/>
          </a:prstGeom>
          <a:solidFill>
            <a:srgbClr val="E3E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800" y="1262108"/>
            <a:ext cx="11148004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Prompt: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Hints: </a:t>
            </a:r>
            <a:r>
              <a:rPr lang="en-US" u="sng" dirty="0">
                <a:solidFill>
                  <a:srgbClr val="A8A8A8"/>
                </a:solidFill>
              </a:rPr>
              <a:t>import statements</a:t>
            </a:r>
            <a:r>
              <a:rPr lang="en-US" dirty="0"/>
              <a:t> that inform the LLM which APIs are available and </a:t>
            </a:r>
            <a:r>
              <a:rPr lang="en-US" u="sng" dirty="0">
                <a:solidFill>
                  <a:srgbClr val="A8A8A8"/>
                </a:solidFill>
              </a:rPr>
              <a:t>type hints</a:t>
            </a:r>
            <a:r>
              <a:rPr lang="en-US" dirty="0"/>
              <a:t> on how to use those APIs.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Example: </a:t>
            </a:r>
          </a:p>
          <a:p>
            <a:pPr marL="1143000" lvl="2" indent="-228600">
              <a:spcBef>
                <a:spcPts val="1000"/>
              </a:spcBef>
              <a:buSzPts val="2800"/>
            </a:pPr>
            <a:r>
              <a:rPr lang="en-US" dirty="0"/>
              <a:t>Input instructions are </a:t>
            </a:r>
            <a:r>
              <a:rPr lang="en-US" dirty="0">
                <a:solidFill>
                  <a:srgbClr val="71941E"/>
                </a:solidFill>
              </a:rPr>
              <a:t>green</a:t>
            </a:r>
            <a:r>
              <a:rPr lang="en-US" dirty="0"/>
              <a:t> / Generated Outputs are highlighted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F2A65-536D-4894-81B9-874B94A57FE0}"/>
              </a:ext>
            </a:extLst>
          </p:cNvPr>
          <p:cNvSpPr txBox="1"/>
          <p:nvPr/>
        </p:nvSpPr>
        <p:spPr>
          <a:xfrm>
            <a:off x="4895505" y="605931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Language reasoning</a:t>
            </a:r>
            <a:endParaRPr lang="ko-KR" altLang="en-US" sz="1800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767F8F2-BBB1-48D1-A580-3F278A9F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50" y="3833857"/>
            <a:ext cx="8447049" cy="21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9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8413C31-02E0-42AD-B74F-F42ED177A9D7}"/>
              </a:ext>
            </a:extLst>
          </p:cNvPr>
          <p:cNvSpPr/>
          <p:nvPr/>
        </p:nvSpPr>
        <p:spPr>
          <a:xfrm>
            <a:off x="4657724" y="4086225"/>
            <a:ext cx="1409700" cy="331788"/>
          </a:xfrm>
          <a:prstGeom prst="rect">
            <a:avLst/>
          </a:prstGeom>
          <a:solidFill>
            <a:srgbClr val="E3E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801" y="1262108"/>
            <a:ext cx="5410200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Prompt: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Hints: </a:t>
            </a:r>
            <a:r>
              <a:rPr lang="en-US" u="sng" dirty="0">
                <a:solidFill>
                  <a:srgbClr val="A8A8A8"/>
                </a:solidFill>
              </a:rPr>
              <a:t>import statements</a:t>
            </a:r>
            <a:r>
              <a:rPr lang="en-US" dirty="0"/>
              <a:t> that inform the LLM which APIs are available and </a:t>
            </a:r>
            <a:r>
              <a:rPr lang="en-US" u="sng" dirty="0">
                <a:solidFill>
                  <a:srgbClr val="A8A8A8"/>
                </a:solidFill>
              </a:rPr>
              <a:t>type hints</a:t>
            </a:r>
            <a:r>
              <a:rPr lang="en-US" dirty="0"/>
              <a:t> on how to use those APIs.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Example: </a:t>
            </a:r>
          </a:p>
          <a:p>
            <a:pPr marL="1143000" lvl="2" indent="-228600">
              <a:spcBef>
                <a:spcPts val="1000"/>
              </a:spcBef>
              <a:buSzPts val="2800"/>
            </a:pPr>
            <a:r>
              <a:rPr lang="en-US" dirty="0"/>
              <a:t>Input instructions are </a:t>
            </a:r>
            <a:r>
              <a:rPr lang="en-US" dirty="0">
                <a:solidFill>
                  <a:srgbClr val="71941E"/>
                </a:solidFill>
              </a:rPr>
              <a:t>green</a:t>
            </a:r>
            <a:r>
              <a:rPr lang="en-US" dirty="0"/>
              <a:t> / Generated Outputs are highlighted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F2A65-536D-4894-81B9-874B94A57FE0}"/>
              </a:ext>
            </a:extLst>
          </p:cNvPr>
          <p:cNvSpPr txBox="1"/>
          <p:nvPr/>
        </p:nvSpPr>
        <p:spPr>
          <a:xfrm>
            <a:off x="8331153" y="569838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/>
              <a:t>Full prompt</a:t>
            </a:r>
            <a:endParaRPr lang="ko-KR" altLang="en-US" sz="1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CA81F1-F847-4868-A747-67F2C09CD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662"/>
          <a:stretch/>
        </p:blipFill>
        <p:spPr>
          <a:xfrm>
            <a:off x="6096000" y="1605008"/>
            <a:ext cx="5924550" cy="40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7D1B127-DC17-4CE8-83D2-03C0A5DC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51" y="3735167"/>
            <a:ext cx="9478698" cy="276263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5D33926-B7AA-4A93-B2C2-66CF08409CA3}"/>
              </a:ext>
            </a:extLst>
          </p:cNvPr>
          <p:cNvSpPr/>
          <p:nvPr/>
        </p:nvSpPr>
        <p:spPr>
          <a:xfrm>
            <a:off x="8134350" y="3133725"/>
            <a:ext cx="1409700" cy="331788"/>
          </a:xfrm>
          <a:prstGeom prst="rect">
            <a:avLst/>
          </a:prstGeom>
          <a:solidFill>
            <a:srgbClr val="E3EE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Google Shape;67;g38a16e0029b_0_0">
            <a:extLst>
              <a:ext uri="{FF2B5EF4-FFF2-40B4-BE49-F238E27FC236}">
                <a16:creationId xmlns:a16="http://schemas.microsoft.com/office/drawing/2014/main" id="{75ED2484-A8FC-46A7-BE61-81357B08F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262108"/>
            <a:ext cx="11148004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Prompt: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Hints: </a:t>
            </a:r>
            <a:r>
              <a:rPr lang="en-US" u="sng" dirty="0">
                <a:solidFill>
                  <a:srgbClr val="A8A8A8"/>
                </a:solidFill>
              </a:rPr>
              <a:t>import statements</a:t>
            </a:r>
            <a:r>
              <a:rPr lang="en-US" dirty="0"/>
              <a:t> that inform the LLM which APIs are available and </a:t>
            </a:r>
            <a:r>
              <a:rPr lang="en-US" u="sng" dirty="0">
                <a:solidFill>
                  <a:srgbClr val="A8A8A8"/>
                </a:solidFill>
              </a:rPr>
              <a:t>type hints</a:t>
            </a:r>
            <a:r>
              <a:rPr lang="en-US" dirty="0"/>
              <a:t> on how to use those APIs.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Example: </a:t>
            </a:r>
          </a:p>
          <a:p>
            <a:pPr marL="1143000" lvl="2" indent="-228600">
              <a:spcBef>
                <a:spcPts val="1000"/>
              </a:spcBef>
              <a:buSzPts val="2800"/>
            </a:pPr>
            <a:r>
              <a:rPr lang="en-US" dirty="0"/>
              <a:t>Input instructions are </a:t>
            </a:r>
            <a:r>
              <a:rPr lang="en-US" dirty="0">
                <a:solidFill>
                  <a:srgbClr val="71941E"/>
                </a:solidFill>
              </a:rPr>
              <a:t>green</a:t>
            </a:r>
            <a:r>
              <a:rPr lang="en-US" dirty="0"/>
              <a:t> / Generated Outputs are highlighted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9FFF34-A5F2-416C-9247-480E69FB54D2}"/>
              </a:ext>
            </a:extLst>
          </p:cNvPr>
          <p:cNvSpPr/>
          <p:nvPr/>
        </p:nvSpPr>
        <p:spPr>
          <a:xfrm>
            <a:off x="3810000" y="5734050"/>
            <a:ext cx="3619500" cy="2476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29CAA-190C-483B-8FA0-7AAD49582950}"/>
              </a:ext>
            </a:extLst>
          </p:cNvPr>
          <p:cNvSpPr txBox="1"/>
          <p:nvPr/>
        </p:nvSpPr>
        <p:spPr>
          <a:xfrm>
            <a:off x="5244750" y="5964194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Undefined function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87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7D1B127-DC17-4CE8-83D2-03C0A5DC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6" y="4011392"/>
            <a:ext cx="9478698" cy="2762636"/>
          </a:xfrm>
          <a:prstGeom prst="rect">
            <a:avLst/>
          </a:prstGeom>
        </p:spPr>
      </p:pic>
      <p:sp>
        <p:nvSpPr>
          <p:cNvPr id="13" name="Google Shape;67;g38a16e0029b_0_0">
            <a:extLst>
              <a:ext uri="{FF2B5EF4-FFF2-40B4-BE49-F238E27FC236}">
                <a16:creationId xmlns:a16="http://schemas.microsoft.com/office/drawing/2014/main" id="{75ED2484-A8FC-46A7-BE61-81357B08F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262108"/>
            <a:ext cx="11148004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Prompt: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altLang="ko-KR" dirty="0"/>
              <a:t>Identify any undefined functions in the output generated by the LMP, and perform hierarchical function generation to define those undefined functions.</a:t>
            </a:r>
            <a:endParaRPr 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9FFF34-A5F2-416C-9247-480E69FB54D2}"/>
              </a:ext>
            </a:extLst>
          </p:cNvPr>
          <p:cNvSpPr/>
          <p:nvPr/>
        </p:nvSpPr>
        <p:spPr>
          <a:xfrm>
            <a:off x="2811545" y="6010275"/>
            <a:ext cx="3619500" cy="2476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4F4868-F4CD-4C87-9A1A-99522E85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250" y="2287127"/>
            <a:ext cx="9497750" cy="310558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1D3B28-9F90-406E-890C-A26589EB70EA}"/>
              </a:ext>
            </a:extLst>
          </p:cNvPr>
          <p:cNvSpPr/>
          <p:nvPr/>
        </p:nvSpPr>
        <p:spPr>
          <a:xfrm>
            <a:off x="3435000" y="4321334"/>
            <a:ext cx="3619500" cy="2476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DACDA6F3-D195-4734-9056-040022ECA74C}"/>
              </a:ext>
            </a:extLst>
          </p:cNvPr>
          <p:cNvCxnSpPr>
            <a:stCxn id="7" idx="1"/>
            <a:endCxn id="11" idx="1"/>
          </p:cNvCxnSpPr>
          <p:nvPr/>
        </p:nvCxnSpPr>
        <p:spPr>
          <a:xfrm rot="10800000" flipH="1">
            <a:off x="2811544" y="4445160"/>
            <a:ext cx="623455" cy="1688941"/>
          </a:xfrm>
          <a:prstGeom prst="bentConnector3">
            <a:avLst>
              <a:gd name="adj1" fmla="val -36667"/>
            </a:avLst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9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7D1B127-DC17-4CE8-83D2-03C0A5DC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6" y="4011392"/>
            <a:ext cx="9478698" cy="2762636"/>
          </a:xfrm>
          <a:prstGeom prst="rect">
            <a:avLst/>
          </a:prstGeom>
        </p:spPr>
      </p:pic>
      <p:sp>
        <p:nvSpPr>
          <p:cNvPr id="13" name="Google Shape;67;g38a16e0029b_0_0">
            <a:extLst>
              <a:ext uri="{FF2B5EF4-FFF2-40B4-BE49-F238E27FC236}">
                <a16:creationId xmlns:a16="http://schemas.microsoft.com/office/drawing/2014/main" id="{75ED2484-A8FC-46A7-BE61-81357B08F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262108"/>
            <a:ext cx="11148004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Prompt: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altLang="ko-KR" dirty="0"/>
              <a:t>Identify any undefined functions in the output generated by the LMP, and perform hierarchical function generation to define those undefined functions.</a:t>
            </a:r>
            <a:endParaRPr 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49FFF34-A5F2-416C-9247-480E69FB54D2}"/>
              </a:ext>
            </a:extLst>
          </p:cNvPr>
          <p:cNvSpPr/>
          <p:nvPr/>
        </p:nvSpPr>
        <p:spPr>
          <a:xfrm>
            <a:off x="2811545" y="6010275"/>
            <a:ext cx="3619500" cy="2476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4F4868-F4CD-4C87-9A1A-99522E85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250" y="2287127"/>
            <a:ext cx="9497750" cy="310558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11D3B28-9F90-406E-890C-A26589EB70EA}"/>
              </a:ext>
            </a:extLst>
          </p:cNvPr>
          <p:cNvSpPr/>
          <p:nvPr/>
        </p:nvSpPr>
        <p:spPr>
          <a:xfrm>
            <a:off x="3435000" y="4321334"/>
            <a:ext cx="3619500" cy="2476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DACDA6F3-D195-4734-9056-040022ECA74C}"/>
              </a:ext>
            </a:extLst>
          </p:cNvPr>
          <p:cNvCxnSpPr>
            <a:stCxn id="7" idx="1"/>
            <a:endCxn id="11" idx="1"/>
          </p:cNvCxnSpPr>
          <p:nvPr/>
        </p:nvCxnSpPr>
        <p:spPr>
          <a:xfrm rot="10800000" flipH="1">
            <a:off x="2811544" y="4445160"/>
            <a:ext cx="623455" cy="1688941"/>
          </a:xfrm>
          <a:prstGeom prst="bentConnector3">
            <a:avLst>
              <a:gd name="adj1" fmla="val -36667"/>
            </a:avLst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43B9A96-BF07-4036-88CC-FF8A12E6710C}"/>
              </a:ext>
            </a:extLst>
          </p:cNvPr>
          <p:cNvSpPr/>
          <p:nvPr/>
        </p:nvSpPr>
        <p:spPr>
          <a:xfrm>
            <a:off x="4692300" y="4900493"/>
            <a:ext cx="2213325" cy="31920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F88E466-FC12-4A23-A1F5-0BB2DAC1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543" y="1793401"/>
            <a:ext cx="9450119" cy="162900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EFA0A98-CAD2-465A-B940-B1453ADC2515}"/>
              </a:ext>
            </a:extLst>
          </p:cNvPr>
          <p:cNvSpPr/>
          <p:nvPr/>
        </p:nvSpPr>
        <p:spPr>
          <a:xfrm>
            <a:off x="3434999" y="2258551"/>
            <a:ext cx="2232376" cy="31920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140E6025-EF7C-44A1-B396-5476D9338009}"/>
              </a:ext>
            </a:extLst>
          </p:cNvPr>
          <p:cNvCxnSpPr>
            <a:cxnSpLocks/>
            <a:stCxn id="12" idx="1"/>
            <a:endCxn id="14" idx="1"/>
          </p:cNvCxnSpPr>
          <p:nvPr/>
        </p:nvCxnSpPr>
        <p:spPr>
          <a:xfrm rot="10800000">
            <a:off x="3435000" y="2418155"/>
            <a:ext cx="1257301" cy="2641942"/>
          </a:xfrm>
          <a:prstGeom prst="bentConnector3">
            <a:avLst>
              <a:gd name="adj1" fmla="val 145455"/>
            </a:avLst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5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 err="1"/>
              <a:t>Turtlebot</a:t>
            </a:r>
            <a:r>
              <a:rPr lang="en-US" sz="4000" dirty="0"/>
              <a:t> w/LLM (</a:t>
            </a:r>
            <a:r>
              <a:rPr lang="en-US" sz="4000" dirty="0" err="1"/>
              <a:t>OpenAI</a:t>
            </a:r>
            <a:r>
              <a:rPr lang="en-US" sz="4000" dirty="0"/>
              <a:t>)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3" name="Google Shape;67;g38a16e0029b_0_0">
            <a:extLst>
              <a:ext uri="{FF2B5EF4-FFF2-40B4-BE49-F238E27FC236}">
                <a16:creationId xmlns:a16="http://schemas.microsoft.com/office/drawing/2014/main" id="{75ED2484-A8FC-46A7-BE61-81357B08F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262108"/>
            <a:ext cx="11148004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Installation: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Create an </a:t>
            </a:r>
            <a:r>
              <a:rPr lang="en-US" dirty="0" err="1"/>
              <a:t>OpenAI</a:t>
            </a:r>
            <a:r>
              <a:rPr lang="en-US" dirty="0"/>
              <a:t> Account (https://auth.openai.com/create-account) and API key (https://platform.openai.com/account/api-keys)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Verify that your </a:t>
            </a:r>
            <a:r>
              <a:rPr lang="en-US" dirty="0" err="1"/>
              <a:t>OpenAI</a:t>
            </a:r>
            <a:r>
              <a:rPr lang="en-US" dirty="0"/>
              <a:t> account has some credit (https://platform.openai.com/usage)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Install the </a:t>
            </a:r>
            <a:r>
              <a:rPr lang="en-US" dirty="0" err="1"/>
              <a:t>OpenAI</a:t>
            </a:r>
            <a:r>
              <a:rPr lang="en-US" dirty="0"/>
              <a:t> Python library via </a:t>
            </a:r>
            <a:r>
              <a:rPr lang="en-US" i="1" dirty="0"/>
              <a:t>pip install </a:t>
            </a:r>
            <a:r>
              <a:rPr lang="en-US" i="1" dirty="0" err="1"/>
              <a:t>openai</a:t>
            </a:r>
            <a:br>
              <a:rPr lang="en-US" i="1" dirty="0"/>
            </a:br>
            <a:r>
              <a:rPr lang="en-US" dirty="0"/>
              <a:t>(It is recommended to utilize virtual environments...)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Clone the code into your workspace (https://github.com/turtlebot/turtlebot4_tutorials)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Build it! </a:t>
            </a:r>
          </a:p>
        </p:txBody>
      </p:sp>
    </p:spTree>
    <p:extLst>
      <p:ext uri="{BB962C8B-B14F-4D97-AF65-F5344CB8AC3E}">
        <p14:creationId xmlns:p14="http://schemas.microsoft.com/office/powerpoint/2010/main" val="1063241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 err="1"/>
              <a:t>Turtlebot</a:t>
            </a:r>
            <a:r>
              <a:rPr lang="en-US" sz="4000" dirty="0"/>
              <a:t> w/LLM (</a:t>
            </a:r>
            <a:r>
              <a:rPr lang="en-US" sz="4000" dirty="0" err="1"/>
              <a:t>OpenAI</a:t>
            </a:r>
            <a:r>
              <a:rPr lang="en-US" sz="4000" dirty="0"/>
              <a:t>)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3" name="Google Shape;67;g38a16e0029b_0_0">
            <a:extLst>
              <a:ext uri="{FF2B5EF4-FFF2-40B4-BE49-F238E27FC236}">
                <a16:creationId xmlns:a16="http://schemas.microsoft.com/office/drawing/2014/main" id="{75ED2484-A8FC-46A7-BE61-81357B08F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262108"/>
            <a:ext cx="11148004" cy="4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To run the example, first start the Gazebo simulation, specifying the ‘depot’ world: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1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Open another terminal and run: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1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Once the robot is undocked, open a third terminal and run: </a:t>
            </a: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9B48ED80-5776-4B6A-AC63-824C94A8B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24275"/>
              </p:ext>
            </p:extLst>
          </p:nvPr>
        </p:nvGraphicFramePr>
        <p:xfrm>
          <a:off x="1247775" y="2279096"/>
          <a:ext cx="969645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6450">
                  <a:extLst>
                    <a:ext uri="{9D8B030D-6E8A-4147-A177-3AD203B41FA5}">
                      <a16:colId xmlns:a16="http://schemas.microsoft.com/office/drawing/2014/main" val="4173221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altLang="ko-KR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ros2 launch turtlebot4_gz_bringup turtlebot4_gz.launch.py nav2:=true slam:=false localization:=true </a:t>
                      </a:r>
                      <a:r>
                        <a:rPr lang="en-US" altLang="ko-KR" sz="16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rviz</a:t>
                      </a:r>
                      <a:r>
                        <a:rPr lang="en-US" altLang="ko-KR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:=true world:=depot map:=/opt/</a:t>
                      </a:r>
                      <a:r>
                        <a:rPr lang="en-US" altLang="ko-KR" sz="16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ros</a:t>
                      </a:r>
                      <a:r>
                        <a:rPr lang="en-US" altLang="ko-KR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/jazzy/share/turtlebot4_navigation/maps/</a:t>
                      </a:r>
                      <a:r>
                        <a:rPr lang="en-US" altLang="ko-KR" sz="1600" b="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depot.yaml</a:t>
                      </a:r>
                      <a:r>
                        <a:rPr lang="en-US" altLang="ko-KR" sz="16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937109"/>
                  </a:ext>
                </a:extLst>
              </a:tr>
            </a:tbl>
          </a:graphicData>
        </a:graphic>
      </p:graphicFrame>
      <p:graphicFrame>
        <p:nvGraphicFramePr>
          <p:cNvPr id="6" name="표 2">
            <a:extLst>
              <a:ext uri="{FF2B5EF4-FFF2-40B4-BE49-F238E27FC236}">
                <a16:creationId xmlns:a16="http://schemas.microsoft.com/office/drawing/2014/main" id="{8F8A6CF9-B2DF-4776-ADE3-19233D5C7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51193"/>
              </p:ext>
            </p:extLst>
          </p:nvPr>
        </p:nvGraphicFramePr>
        <p:xfrm>
          <a:off x="1247775" y="3461235"/>
          <a:ext cx="969645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6450">
                  <a:extLst>
                    <a:ext uri="{9D8B030D-6E8A-4147-A177-3AD203B41FA5}">
                      <a16:colId xmlns:a16="http://schemas.microsoft.com/office/drawing/2014/main" val="4173221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$ </a:t>
                      </a:r>
                      <a:r>
                        <a:rPr lang="en-US" altLang="ko-KR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ros2 launch turtlebot4_openai_tutorials natural_language_nav_launch.py </a:t>
                      </a:r>
                      <a:r>
                        <a:rPr lang="en-US" altLang="ko-KR" sz="16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openai_api_key</a:t>
                      </a:r>
                      <a:r>
                        <a:rPr lang="en-US" altLang="ko-KR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:=API_KEY </a:t>
                      </a:r>
                      <a:r>
                        <a:rPr lang="en-US" altLang="ko-KR" sz="16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parking_brake</a:t>
                      </a:r>
                      <a:r>
                        <a:rPr lang="en-US" altLang="ko-KR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:=false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937109"/>
                  </a:ext>
                </a:extLst>
              </a:tr>
            </a:tbl>
          </a:graphicData>
        </a:graphic>
      </p:graphicFrame>
      <p:graphicFrame>
        <p:nvGraphicFramePr>
          <p:cNvPr id="7" name="표 2">
            <a:extLst>
              <a:ext uri="{FF2B5EF4-FFF2-40B4-BE49-F238E27FC236}">
                <a16:creationId xmlns:a16="http://schemas.microsoft.com/office/drawing/2014/main" id="{43117503-633C-4956-B89A-AB80FE4A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75200"/>
              </p:ext>
            </p:extLst>
          </p:nvPr>
        </p:nvGraphicFramePr>
        <p:xfrm>
          <a:off x="1247775" y="4735709"/>
          <a:ext cx="969645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6450">
                  <a:extLst>
                    <a:ext uri="{9D8B030D-6E8A-4147-A177-3AD203B41FA5}">
                      <a16:colId xmlns:a16="http://schemas.microsoft.com/office/drawing/2014/main" val="4173221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ko-KR" sz="1600" dirty="0"/>
                        <a:t>$ ros2 topic pub --once /</a:t>
                      </a:r>
                      <a:r>
                        <a:rPr lang="en-US" altLang="ko-KR" sz="1600" dirty="0" err="1"/>
                        <a:t>user_input</a:t>
                      </a:r>
                      <a:r>
                        <a:rPr lang="en-US" altLang="ko-KR" sz="1600" dirty="0"/>
                        <a:t> </a:t>
                      </a:r>
                      <a:r>
                        <a:rPr lang="en-US" altLang="ko-KR" sz="1600" dirty="0" err="1"/>
                        <a:t>std_msgs</a:t>
                      </a:r>
                      <a:r>
                        <a:rPr lang="en-US" altLang="ko-KR" sz="1600" dirty="0"/>
                        <a:t>/msg/String "data: Dock" </a:t>
                      </a:r>
                    </a:p>
                    <a:p>
                      <a:r>
                        <a:rPr lang="en-US" altLang="ko-KR" sz="1600" dirty="0"/>
                        <a:t>$ ros2 topic pub --once /</a:t>
                      </a:r>
                      <a:r>
                        <a:rPr lang="en-US" altLang="ko-KR" sz="1600" dirty="0" err="1"/>
                        <a:t>user_input</a:t>
                      </a:r>
                      <a:r>
                        <a:rPr lang="en-US" altLang="ko-KR" sz="1600" dirty="0"/>
                        <a:t> </a:t>
                      </a:r>
                      <a:r>
                        <a:rPr lang="en-US" altLang="ko-KR" sz="1600" dirty="0" err="1"/>
                        <a:t>std_msgs</a:t>
                      </a:r>
                      <a:r>
                        <a:rPr lang="en-US" altLang="ko-KR" sz="1600" dirty="0"/>
                        <a:t>/msg/String "data: Go to -1,0, face East" </a:t>
                      </a:r>
                    </a:p>
                    <a:p>
                      <a:r>
                        <a:rPr lang="en-US" altLang="ko-KR" sz="1600" dirty="0"/>
                        <a:t>$ ros2 topic pub --once /</a:t>
                      </a:r>
                      <a:r>
                        <a:rPr lang="en-US" altLang="ko-KR" sz="1600" dirty="0" err="1"/>
                        <a:t>user_input</a:t>
                      </a:r>
                      <a:r>
                        <a:rPr lang="en-US" altLang="ko-KR" sz="1600" dirty="0"/>
                        <a:t> </a:t>
                      </a:r>
                      <a:r>
                        <a:rPr lang="en-US" altLang="ko-KR" sz="1600" dirty="0" err="1"/>
                        <a:t>std_msgs</a:t>
                      </a:r>
                      <a:r>
                        <a:rPr lang="en-US" altLang="ko-KR" sz="1600" dirty="0"/>
                        <a:t>/msg/String "data: Go to 5,5" </a:t>
                      </a:r>
                    </a:p>
                    <a:p>
                      <a:r>
                        <a:rPr lang="en-US" altLang="ko-KR" sz="1600" dirty="0"/>
                        <a:t>$ ros2 topic pub --once /</a:t>
                      </a:r>
                      <a:r>
                        <a:rPr lang="en-US" altLang="ko-KR" sz="1600" dirty="0" err="1"/>
                        <a:t>user_input</a:t>
                      </a:r>
                      <a:r>
                        <a:rPr lang="en-US" altLang="ko-KR" sz="1600" dirty="0"/>
                        <a:t> </a:t>
                      </a:r>
                      <a:r>
                        <a:rPr lang="en-US" altLang="ko-KR" sz="1600" dirty="0" err="1"/>
                        <a:t>std_msgs</a:t>
                      </a:r>
                      <a:r>
                        <a:rPr lang="en-US" altLang="ko-KR" sz="1600" dirty="0"/>
                        <a:t>/msg/String "data: Move to the wooden object" </a:t>
                      </a:r>
                    </a:p>
                    <a:p>
                      <a:r>
                        <a:rPr lang="en-US" altLang="ko-KR" sz="1600" dirty="0"/>
                        <a:t>$ ros2 topic pub --once /</a:t>
                      </a:r>
                      <a:r>
                        <a:rPr lang="en-US" altLang="ko-KR" sz="1600" dirty="0" err="1"/>
                        <a:t>user_input</a:t>
                      </a:r>
                      <a:r>
                        <a:rPr lang="en-US" altLang="ko-KR" sz="1600" dirty="0"/>
                        <a:t> </a:t>
                      </a:r>
                      <a:r>
                        <a:rPr lang="en-US" altLang="ko-KR" sz="1600" dirty="0" err="1"/>
                        <a:t>std_msgs</a:t>
                      </a:r>
                      <a:r>
                        <a:rPr lang="en-US" altLang="ko-KR" sz="1600" dirty="0"/>
                        <a:t>/msg/String "data: Navigate to the item which can hold oil" </a:t>
                      </a:r>
                    </a:p>
                    <a:p>
                      <a:r>
                        <a:rPr lang="en-US" altLang="ko-KR" sz="1600" dirty="0"/>
                        <a:t>$ ros2 topic pub --once /</a:t>
                      </a:r>
                      <a:r>
                        <a:rPr lang="en-US" altLang="ko-KR" sz="1600" dirty="0" err="1"/>
                        <a:t>user_input</a:t>
                      </a:r>
                      <a:r>
                        <a:rPr lang="en-US" altLang="ko-KR" sz="1600" dirty="0"/>
                        <a:t> </a:t>
                      </a:r>
                      <a:r>
                        <a:rPr lang="en-US" altLang="ko-KR" sz="1600" dirty="0" err="1"/>
                        <a:t>std_msgs</a:t>
                      </a:r>
                      <a:r>
                        <a:rPr lang="en-US" altLang="ko-KR" sz="1600" dirty="0"/>
                        <a:t>/msg/String "data: Travel to the room containing a toilet"</a:t>
                      </a:r>
                      <a:endParaRPr lang="en-US" altLang="ko-KR" sz="16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93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00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ko-KR" altLang="en-US" sz="4000" b="1" dirty="0"/>
              <a:t>공유기 설정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3" name="Google Shape;67;g38a16e0029b_0_0">
            <a:extLst>
              <a:ext uri="{FF2B5EF4-FFF2-40B4-BE49-F238E27FC236}">
                <a16:creationId xmlns:a16="http://schemas.microsoft.com/office/drawing/2014/main" id="{D07D2634-54C0-4776-BB06-A88B1236C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378203"/>
            <a:ext cx="5617030" cy="499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Nav2</a:t>
            </a:r>
            <a:r>
              <a:rPr lang="ko-KR" altLang="en-US" dirty="0"/>
              <a:t>를 사용하기 위해서는 외부망과 연결된 인터넷이 필수</a:t>
            </a:r>
            <a:endParaRPr lang="en-US" altLang="ko-KR" dirty="0"/>
          </a:p>
          <a:p>
            <a:pPr lvl="1" indent="-457200">
              <a:spcBef>
                <a:spcPts val="1000"/>
              </a:spcBef>
              <a:buSzPts val="2800"/>
              <a:buAutoNum type="arabicPeriod"/>
            </a:pPr>
            <a:r>
              <a:rPr lang="en-US" altLang="ko-KR" dirty="0"/>
              <a:t>Turtlebot4</a:t>
            </a:r>
            <a:r>
              <a:rPr lang="ko-KR" altLang="en-US" dirty="0"/>
              <a:t>에 </a:t>
            </a:r>
            <a:r>
              <a:rPr lang="en-US" altLang="ko-KR" dirty="0" err="1"/>
              <a:t>ssh</a:t>
            </a:r>
            <a:r>
              <a:rPr lang="ko-KR" altLang="en-US" dirty="0"/>
              <a:t>로 접속</a:t>
            </a:r>
            <a:endParaRPr lang="en-US" altLang="ko-KR" dirty="0"/>
          </a:p>
          <a:p>
            <a:pPr lvl="1" indent="-457200">
              <a:spcBef>
                <a:spcPts val="1000"/>
              </a:spcBef>
              <a:buSzPts val="2800"/>
              <a:buAutoNum type="arabicPeriod"/>
            </a:pPr>
            <a:r>
              <a:rPr lang="en-US" altLang="ko-KR" dirty="0"/>
              <a:t>ros2 run turtlebot4_setup </a:t>
            </a:r>
            <a:r>
              <a:rPr lang="en-US" altLang="ko-KR" dirty="0" err="1"/>
              <a:t>turtlebot4_setup</a:t>
            </a:r>
            <a:endParaRPr lang="en-US" altLang="ko-KR" dirty="0"/>
          </a:p>
          <a:p>
            <a:pPr lvl="1" indent="-457200">
              <a:spcBef>
                <a:spcPts val="1000"/>
              </a:spcBef>
              <a:buSzPts val="2800"/>
              <a:buAutoNum type="arabicPeriod"/>
            </a:pPr>
            <a:r>
              <a:rPr lang="en-US" altLang="ko-KR" dirty="0" err="1"/>
              <a:t>Wifi</a:t>
            </a:r>
            <a:r>
              <a:rPr lang="en-US" altLang="ko-KR" dirty="0"/>
              <a:t> </a:t>
            </a:r>
            <a:r>
              <a:rPr lang="ko-KR" altLang="en-US" dirty="0"/>
              <a:t>설정 </a:t>
            </a:r>
            <a:r>
              <a:rPr lang="en-US" altLang="ko-KR" dirty="0"/>
              <a:t>(</a:t>
            </a:r>
            <a:r>
              <a:rPr lang="ko-KR" altLang="en-US" dirty="0"/>
              <a:t>오른쪽 그림 참고</a:t>
            </a:r>
            <a:r>
              <a:rPr lang="en-US" altLang="ko-KR" dirty="0"/>
              <a:t>, </a:t>
            </a:r>
            <a:r>
              <a:rPr lang="ko-KR" altLang="en-US" u="sng" dirty="0"/>
              <a:t>오타 조심</a:t>
            </a:r>
            <a:r>
              <a:rPr lang="en-US" altLang="ko-KR" u="sng" dirty="0"/>
              <a:t>!, </a:t>
            </a:r>
            <a:r>
              <a:rPr lang="ko-KR" altLang="en-US" u="sng" dirty="0"/>
              <a:t>어려울 경우 </a:t>
            </a:r>
            <a:r>
              <a:rPr lang="en-US" altLang="ko-KR" u="sng" dirty="0"/>
              <a:t>TA</a:t>
            </a:r>
            <a:r>
              <a:rPr lang="ko-KR" altLang="en-US" u="sng" dirty="0"/>
              <a:t>에게 도움을 요청</a:t>
            </a:r>
            <a:r>
              <a:rPr lang="en-US" altLang="ko-KR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ko-KR" alt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 altLang="en-US" dirty="0"/>
              <a:t>미래관 </a:t>
            </a:r>
            <a:r>
              <a:rPr lang="en-US" altLang="ko-KR" dirty="0"/>
              <a:t>429</a:t>
            </a:r>
            <a:r>
              <a:rPr lang="ko-KR" altLang="en-US" dirty="0"/>
              <a:t>호 </a:t>
            </a:r>
            <a:r>
              <a:rPr lang="en-US" altLang="ko-KR" dirty="0"/>
              <a:t>(</a:t>
            </a:r>
            <a:r>
              <a:rPr lang="ko-KR" altLang="en-US" dirty="0"/>
              <a:t>자율주행스튜디오</a:t>
            </a:r>
            <a:r>
              <a:rPr lang="en-US" altLang="ko-KR" dirty="0"/>
              <a:t>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altLang="ko-KR" b="1" dirty="0"/>
              <a:t>SSID</a:t>
            </a:r>
            <a:r>
              <a:rPr lang="en-US" altLang="ko-KR" dirty="0"/>
              <a:t>: SW_Turtlebot4_429_3(5G)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altLang="ko-KR" b="1" dirty="0"/>
              <a:t>PW</a:t>
            </a:r>
            <a:r>
              <a:rPr lang="en-US" altLang="ko-KR" dirty="0"/>
              <a:t>: swtest1!</a:t>
            </a:r>
          </a:p>
        </p:txBody>
      </p:sp>
      <p:pic>
        <p:nvPicPr>
          <p:cNvPr id="1026" name="Picture 2" descr="Wi-Fi setup">
            <a:extLst>
              <a:ext uri="{FF2B5EF4-FFF2-40B4-BE49-F238E27FC236}">
                <a16:creationId xmlns:a16="http://schemas.microsoft.com/office/drawing/2014/main" id="{A853443F-2BA8-4AD7-BE83-3DD4255B5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30" y="1482157"/>
            <a:ext cx="5933229" cy="33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6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37F79526-ABE3-474F-9D1B-CD975367E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9" t="15418" r="8546" b="9999"/>
          <a:stretch/>
        </p:blipFill>
        <p:spPr>
          <a:xfrm>
            <a:off x="541020" y="1526856"/>
            <a:ext cx="6035040" cy="5114926"/>
          </a:xfrm>
          <a:prstGeom prst="rect">
            <a:avLst/>
          </a:prstGeom>
        </p:spPr>
      </p:pic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altLang="ko-KR" sz="4000" b="1" dirty="0"/>
              <a:t>Nav2 – Commander API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BE86FD7-E16A-4635-8C0E-3207D00F2754}"/>
              </a:ext>
            </a:extLst>
          </p:cNvPr>
          <p:cNvGraphicFramePr>
            <a:graphicFrameLocks noGrp="1"/>
          </p:cNvGraphicFramePr>
          <p:nvPr/>
        </p:nvGraphicFramePr>
        <p:xfrm>
          <a:off x="12653010" y="1371599"/>
          <a:ext cx="8128000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33790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from nav2_simple_commander.robot_navigator import </a:t>
                      </a:r>
                      <a:r>
                        <a:rPr lang="en-US" altLang="ko-KR" dirty="0" err="1"/>
                        <a:t>BasicNavigator</a:t>
                      </a:r>
                      <a:endParaRPr lang="en-US" altLang="ko-KR" dirty="0"/>
                    </a:p>
                    <a:p>
                      <a:pPr latinLnBrk="1"/>
                      <a:r>
                        <a:rPr lang="en-US" altLang="ko-KR" dirty="0"/>
                        <a:t>import </a:t>
                      </a:r>
                      <a:r>
                        <a:rPr lang="en-US" altLang="ko-KR" dirty="0" err="1"/>
                        <a:t>rclpy</a:t>
                      </a:r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r>
                        <a:rPr lang="en-US" altLang="ko-KR" dirty="0" err="1"/>
                        <a:t>rclpy.init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nav = </a:t>
                      </a:r>
                      <a:r>
                        <a:rPr lang="en-US" altLang="ko-KR" dirty="0" err="1"/>
                        <a:t>BasicNavigator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# ...</a:t>
                      </a:r>
                    </a:p>
                    <a:p>
                      <a:pPr latinLnBrk="1"/>
                      <a:r>
                        <a:rPr lang="en-US" altLang="ko-KR" dirty="0" err="1"/>
                        <a:t>nav.setInitialPose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init_pose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dirty="0"/>
                        <a:t>navigator.waitUntilNav2Active(localizer='</a:t>
                      </a:r>
                      <a:r>
                        <a:rPr lang="en-US" altLang="ko-KR" dirty="0" err="1"/>
                        <a:t>controller_server</a:t>
                      </a:r>
                      <a:r>
                        <a:rPr lang="en-US" altLang="ko-KR" dirty="0"/>
                        <a:t>')</a:t>
                      </a:r>
                    </a:p>
                    <a:p>
                      <a:pPr latinLnBrk="1"/>
                      <a:r>
                        <a:rPr lang="en-US" altLang="ko-KR" dirty="0"/>
                        <a:t># ...</a:t>
                      </a:r>
                    </a:p>
                    <a:p>
                      <a:pPr latinLnBrk="1"/>
                      <a:r>
                        <a:rPr lang="en-US" altLang="ko-KR" dirty="0"/>
                        <a:t>path = </a:t>
                      </a:r>
                      <a:r>
                        <a:rPr lang="en-US" altLang="ko-KR" dirty="0" err="1"/>
                        <a:t>nav.getPath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init_pose</a:t>
                      </a:r>
                      <a:r>
                        <a:rPr lang="en-US" altLang="ko-KR" dirty="0"/>
                        <a:t>, </a:t>
                      </a:r>
                      <a:r>
                        <a:rPr lang="en-US" altLang="ko-KR" dirty="0" err="1"/>
                        <a:t>goal_pose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latinLnBrk="1"/>
                      <a:r>
                        <a:rPr lang="en-US" altLang="ko-KR" dirty="0" err="1"/>
                        <a:t>smoothed_path</a:t>
                      </a:r>
                      <a:r>
                        <a:rPr lang="en-US" altLang="ko-KR" dirty="0"/>
                        <a:t> = </a:t>
                      </a:r>
                      <a:r>
                        <a:rPr lang="en-US" altLang="ko-KR" dirty="0" err="1"/>
                        <a:t>nav.smoothPath</a:t>
                      </a:r>
                      <a:r>
                        <a:rPr lang="en-US" altLang="ko-KR" dirty="0"/>
                        <a:t>(path)</a:t>
                      </a:r>
                    </a:p>
                    <a:p>
                      <a:pPr latinLnBrk="1"/>
                      <a:r>
                        <a:rPr lang="en-US" altLang="ko-KR" dirty="0"/>
                        <a:t># ...</a:t>
                      </a:r>
                    </a:p>
                    <a:p>
                      <a:pPr latinLnBrk="1"/>
                      <a:r>
                        <a:rPr lang="en-US" altLang="ko-KR" dirty="0" err="1"/>
                        <a:t>nav.goToPose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goal_pose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latinLnBrk="1"/>
                      <a:r>
                        <a:rPr lang="en-US" altLang="ko-KR" dirty="0"/>
                        <a:t>while not </a:t>
                      </a:r>
                      <a:r>
                        <a:rPr lang="en-US" altLang="ko-KR" dirty="0" err="1"/>
                        <a:t>nav.isTaskComplete</a:t>
                      </a:r>
                      <a:r>
                        <a:rPr lang="en-US" altLang="ko-KR" dirty="0"/>
                        <a:t>():</a:t>
                      </a:r>
                    </a:p>
                    <a:p>
                      <a:pPr latinLnBrk="1"/>
                      <a:r>
                        <a:rPr lang="en-US" altLang="ko-KR" dirty="0"/>
                        <a:t>  feedback = </a:t>
                      </a:r>
                      <a:r>
                        <a:rPr lang="en-US" altLang="ko-KR" dirty="0" err="1"/>
                        <a:t>nav.getFeedback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  if </a:t>
                      </a:r>
                      <a:r>
                        <a:rPr lang="en-US" altLang="ko-KR" dirty="0" err="1"/>
                        <a:t>feedback.navigation_duration</a:t>
                      </a:r>
                      <a:r>
                        <a:rPr lang="en-US" altLang="ko-KR" dirty="0"/>
                        <a:t> &gt; 600:</a:t>
                      </a:r>
                    </a:p>
                    <a:p>
                      <a:pPr latinLnBrk="1"/>
                      <a:r>
                        <a:rPr lang="en-US" altLang="ko-KR" dirty="0"/>
                        <a:t>    </a:t>
                      </a:r>
                      <a:r>
                        <a:rPr lang="en-US" altLang="ko-KR" dirty="0" err="1"/>
                        <a:t>nav.cancelTask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# ...</a:t>
                      </a:r>
                    </a:p>
                    <a:p>
                      <a:pPr latinLnBrk="1"/>
                      <a:r>
                        <a:rPr lang="en-US" altLang="ko-KR" dirty="0"/>
                        <a:t>result = </a:t>
                      </a:r>
                      <a:r>
                        <a:rPr lang="en-US" altLang="ko-KR" dirty="0" err="1"/>
                        <a:t>nav.getResult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if result == </a:t>
                      </a:r>
                      <a:r>
                        <a:rPr lang="en-US" altLang="ko-KR" dirty="0" err="1"/>
                        <a:t>TaskResult.SUCCEEDED</a:t>
                      </a:r>
                      <a:r>
                        <a:rPr lang="en-US" altLang="ko-KR" dirty="0"/>
                        <a:t>:</a:t>
                      </a:r>
                    </a:p>
                    <a:p>
                      <a:pPr latinLnBrk="1"/>
                      <a:r>
                        <a:rPr lang="en-US" altLang="ko-KR" dirty="0"/>
                        <a:t>    print('Goal succeeded!')</a:t>
                      </a:r>
                    </a:p>
                    <a:p>
                      <a:pPr latinLnBrk="1"/>
                      <a:r>
                        <a:rPr lang="en-US" altLang="ko-KR" dirty="0" err="1"/>
                        <a:t>elif</a:t>
                      </a:r>
                      <a:r>
                        <a:rPr lang="en-US" altLang="ko-KR" dirty="0"/>
                        <a:t> result == </a:t>
                      </a:r>
                      <a:r>
                        <a:rPr lang="en-US" altLang="ko-KR" dirty="0" err="1"/>
                        <a:t>TaskResult.CANCELED</a:t>
                      </a:r>
                      <a:r>
                        <a:rPr lang="en-US" altLang="ko-KR" dirty="0"/>
                        <a:t>:</a:t>
                      </a:r>
                    </a:p>
                    <a:p>
                      <a:pPr latinLnBrk="1"/>
                      <a:r>
                        <a:rPr lang="en-US" altLang="ko-KR" dirty="0"/>
                        <a:t>    print('Goal was canceled!')</a:t>
                      </a:r>
                    </a:p>
                    <a:p>
                      <a:pPr latinLnBrk="1"/>
                      <a:r>
                        <a:rPr lang="en-US" altLang="ko-KR" dirty="0" err="1"/>
                        <a:t>elif</a:t>
                      </a:r>
                      <a:r>
                        <a:rPr lang="en-US" altLang="ko-KR" dirty="0"/>
                        <a:t> result == </a:t>
                      </a:r>
                      <a:r>
                        <a:rPr lang="en-US" altLang="ko-KR" dirty="0" err="1"/>
                        <a:t>TaskResult.FAILED</a:t>
                      </a:r>
                      <a:r>
                        <a:rPr lang="en-US" altLang="ko-KR" dirty="0"/>
                        <a:t>:</a:t>
                      </a:r>
                    </a:p>
                    <a:p>
                      <a:pPr latinLnBrk="1"/>
                      <a:r>
                        <a:rPr lang="en-US" altLang="ko-KR" dirty="0"/>
                        <a:t>    print('Goal failed!')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3217"/>
                  </a:ext>
                </a:extLst>
              </a:tr>
            </a:tbl>
          </a:graphicData>
        </a:graphic>
      </p:graphicFrame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EAA6255-86BA-45F7-BED6-A6D942F55BD7}"/>
              </a:ext>
            </a:extLst>
          </p:cNvPr>
          <p:cNvCxnSpPr/>
          <p:nvPr/>
        </p:nvCxnSpPr>
        <p:spPr>
          <a:xfrm>
            <a:off x="3558540" y="2880360"/>
            <a:ext cx="38633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DA7786B-DA52-4C70-9E2A-2C7CE90A7798}"/>
              </a:ext>
            </a:extLst>
          </p:cNvPr>
          <p:cNvCxnSpPr>
            <a:cxnSpLocks/>
          </p:cNvCxnSpPr>
          <p:nvPr/>
        </p:nvCxnSpPr>
        <p:spPr>
          <a:xfrm>
            <a:off x="4503420" y="3451860"/>
            <a:ext cx="29184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99972FF-F049-4FBB-B13C-2DD76847A879}"/>
              </a:ext>
            </a:extLst>
          </p:cNvPr>
          <p:cNvCxnSpPr>
            <a:cxnSpLocks/>
          </p:cNvCxnSpPr>
          <p:nvPr/>
        </p:nvCxnSpPr>
        <p:spPr>
          <a:xfrm>
            <a:off x="4168140" y="3642360"/>
            <a:ext cx="3253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890E034E-979D-4BE0-ADF6-6A83EA360244}"/>
              </a:ext>
            </a:extLst>
          </p:cNvPr>
          <p:cNvCxnSpPr>
            <a:cxnSpLocks/>
          </p:cNvCxnSpPr>
          <p:nvPr/>
        </p:nvCxnSpPr>
        <p:spPr>
          <a:xfrm>
            <a:off x="3040380" y="4030980"/>
            <a:ext cx="4381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D2CA429-1E55-4815-99E9-AB12A5057338}"/>
              </a:ext>
            </a:extLst>
          </p:cNvPr>
          <p:cNvCxnSpPr>
            <a:cxnSpLocks/>
          </p:cNvCxnSpPr>
          <p:nvPr/>
        </p:nvCxnSpPr>
        <p:spPr>
          <a:xfrm>
            <a:off x="3726180" y="4236720"/>
            <a:ext cx="3695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67D8FE0-E381-446F-A47B-56CE37F231A8}"/>
              </a:ext>
            </a:extLst>
          </p:cNvPr>
          <p:cNvCxnSpPr>
            <a:cxnSpLocks/>
          </p:cNvCxnSpPr>
          <p:nvPr/>
        </p:nvCxnSpPr>
        <p:spPr>
          <a:xfrm>
            <a:off x="3116580" y="5212080"/>
            <a:ext cx="43053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3A0BE9-894E-4168-A8F4-9A7BD0BB8CD9}"/>
              </a:ext>
            </a:extLst>
          </p:cNvPr>
          <p:cNvSpPr txBox="1"/>
          <p:nvPr/>
        </p:nvSpPr>
        <p:spPr>
          <a:xfrm>
            <a:off x="7439023" y="2741860"/>
            <a:ext cx="21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Localization</a:t>
            </a:r>
            <a:r>
              <a:rPr lang="ko-KR" altLang="en-US" sz="1200" dirty="0">
                <a:solidFill>
                  <a:srgbClr val="FF0000"/>
                </a:solidFill>
              </a:rPr>
              <a:t>의 초기 위치 지정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A4F6346A-41CB-4ED8-89F4-FDE54937C294}"/>
              </a:ext>
            </a:extLst>
          </p:cNvPr>
          <p:cNvCxnSpPr>
            <a:cxnSpLocks/>
          </p:cNvCxnSpPr>
          <p:nvPr/>
        </p:nvCxnSpPr>
        <p:spPr>
          <a:xfrm>
            <a:off x="6271260" y="3081457"/>
            <a:ext cx="11506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3A6140-D9EF-4943-B222-94BE40D15293}"/>
              </a:ext>
            </a:extLst>
          </p:cNvPr>
          <p:cNvSpPr txBox="1"/>
          <p:nvPr/>
        </p:nvSpPr>
        <p:spPr>
          <a:xfrm>
            <a:off x="7439023" y="2947001"/>
            <a:ext cx="2156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Nav2</a:t>
            </a:r>
            <a:r>
              <a:rPr lang="ko-KR" altLang="en-US" sz="1200" dirty="0">
                <a:solidFill>
                  <a:srgbClr val="FF0000"/>
                </a:solidFill>
              </a:rPr>
              <a:t>가 </a:t>
            </a:r>
            <a:r>
              <a:rPr lang="en-US" altLang="ko-KR" sz="1200" dirty="0">
                <a:solidFill>
                  <a:srgbClr val="FF0000"/>
                </a:solidFill>
              </a:rPr>
              <a:t>online</a:t>
            </a:r>
            <a:r>
              <a:rPr lang="ko-KR" altLang="en-US" sz="1200" dirty="0">
                <a:solidFill>
                  <a:srgbClr val="FF0000"/>
                </a:solidFill>
              </a:rPr>
              <a:t>이 되길 기다림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A87BB-2B34-495B-9257-237A672D4A31}"/>
              </a:ext>
            </a:extLst>
          </p:cNvPr>
          <p:cNvSpPr txBox="1"/>
          <p:nvPr/>
        </p:nvSpPr>
        <p:spPr>
          <a:xfrm>
            <a:off x="7439023" y="329050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경로 반환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8DDC2C-10D2-46F8-BAC6-01A12DB806C4}"/>
              </a:ext>
            </a:extLst>
          </p:cNvPr>
          <p:cNvSpPr txBox="1"/>
          <p:nvPr/>
        </p:nvSpPr>
        <p:spPr>
          <a:xfrm>
            <a:off x="7439023" y="3503860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부드러운 경로 생성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F83714-5AAD-43EC-8C44-36F214F83075}"/>
              </a:ext>
            </a:extLst>
          </p:cNvPr>
          <p:cNvSpPr txBox="1"/>
          <p:nvPr/>
        </p:nvSpPr>
        <p:spPr>
          <a:xfrm>
            <a:off x="7439023" y="3892480"/>
            <a:ext cx="165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목적지까지 이동 명령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6D72F8-31A1-443B-BEFF-F35FF1459566}"/>
              </a:ext>
            </a:extLst>
          </p:cNvPr>
          <p:cNvSpPr txBox="1"/>
          <p:nvPr/>
        </p:nvSpPr>
        <p:spPr>
          <a:xfrm>
            <a:off x="7439023" y="4097479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Navigation task</a:t>
            </a:r>
            <a:r>
              <a:rPr lang="ko-KR" altLang="en-US" sz="1200" dirty="0">
                <a:solidFill>
                  <a:srgbClr val="FF0000"/>
                </a:solidFill>
              </a:rPr>
              <a:t>가 완료될 때 까지 기다림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77D276-25DC-491C-BB50-A6D8043C955E}"/>
              </a:ext>
            </a:extLst>
          </p:cNvPr>
          <p:cNvSpPr txBox="1"/>
          <p:nvPr/>
        </p:nvSpPr>
        <p:spPr>
          <a:xfrm>
            <a:off x="7439023" y="507358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결과 확인</a:t>
            </a:r>
          </a:p>
        </p:txBody>
      </p:sp>
    </p:spTree>
    <p:extLst>
      <p:ext uri="{BB962C8B-B14F-4D97-AF65-F5344CB8AC3E}">
        <p14:creationId xmlns:p14="http://schemas.microsoft.com/office/powerpoint/2010/main" val="288866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37F79526-ABE3-474F-9D1B-CD975367E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9" t="15418" r="8546" b="9999"/>
          <a:stretch/>
        </p:blipFill>
        <p:spPr>
          <a:xfrm>
            <a:off x="541020" y="1526856"/>
            <a:ext cx="6035040" cy="5114926"/>
          </a:xfrm>
          <a:prstGeom prst="rect">
            <a:avLst/>
          </a:prstGeom>
        </p:spPr>
      </p:pic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altLang="ko-KR" sz="4000" b="1" dirty="0"/>
              <a:t>Nav2 – Commander API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BE86FD7-E16A-4635-8C0E-3207D00F2754}"/>
              </a:ext>
            </a:extLst>
          </p:cNvPr>
          <p:cNvGraphicFramePr>
            <a:graphicFrameLocks noGrp="1"/>
          </p:cNvGraphicFramePr>
          <p:nvPr/>
        </p:nvGraphicFramePr>
        <p:xfrm>
          <a:off x="12653010" y="1371599"/>
          <a:ext cx="8128000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33790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from nav2_simple_commander.robot_navigator import </a:t>
                      </a:r>
                      <a:r>
                        <a:rPr lang="en-US" altLang="ko-KR" dirty="0" err="1"/>
                        <a:t>BasicNavigator</a:t>
                      </a:r>
                      <a:endParaRPr lang="en-US" altLang="ko-KR" dirty="0"/>
                    </a:p>
                    <a:p>
                      <a:pPr latinLnBrk="1"/>
                      <a:r>
                        <a:rPr lang="en-US" altLang="ko-KR" dirty="0"/>
                        <a:t>import </a:t>
                      </a:r>
                      <a:r>
                        <a:rPr lang="en-US" altLang="ko-KR" dirty="0" err="1"/>
                        <a:t>rclpy</a:t>
                      </a:r>
                      <a:endParaRPr lang="en-US" altLang="ko-KR" dirty="0"/>
                    </a:p>
                    <a:p>
                      <a:pPr latinLnBrk="1"/>
                      <a:endParaRPr lang="en-US" altLang="ko-KR" dirty="0"/>
                    </a:p>
                    <a:p>
                      <a:pPr latinLnBrk="1"/>
                      <a:r>
                        <a:rPr lang="en-US" altLang="ko-KR" dirty="0" err="1"/>
                        <a:t>rclpy.init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nav = </a:t>
                      </a:r>
                      <a:r>
                        <a:rPr lang="en-US" altLang="ko-KR" dirty="0" err="1"/>
                        <a:t>BasicNavigator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# ...</a:t>
                      </a:r>
                    </a:p>
                    <a:p>
                      <a:pPr latinLnBrk="1"/>
                      <a:r>
                        <a:rPr lang="en-US" altLang="ko-KR" dirty="0" err="1"/>
                        <a:t>nav.setInitialPose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init_pose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dirty="0"/>
                        <a:t>navigator.waitUntilNav2Active(localizer='</a:t>
                      </a:r>
                      <a:r>
                        <a:rPr lang="en-US" altLang="ko-KR" dirty="0" err="1"/>
                        <a:t>controller_server</a:t>
                      </a:r>
                      <a:r>
                        <a:rPr lang="en-US" altLang="ko-KR" dirty="0"/>
                        <a:t>')</a:t>
                      </a:r>
                    </a:p>
                    <a:p>
                      <a:pPr latinLnBrk="1"/>
                      <a:r>
                        <a:rPr lang="en-US" altLang="ko-KR" dirty="0"/>
                        <a:t># ...</a:t>
                      </a:r>
                    </a:p>
                    <a:p>
                      <a:pPr latinLnBrk="1"/>
                      <a:r>
                        <a:rPr lang="en-US" altLang="ko-KR" dirty="0"/>
                        <a:t>path = </a:t>
                      </a:r>
                      <a:r>
                        <a:rPr lang="en-US" altLang="ko-KR" dirty="0" err="1"/>
                        <a:t>nav.getPath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init_pose</a:t>
                      </a:r>
                      <a:r>
                        <a:rPr lang="en-US" altLang="ko-KR" dirty="0"/>
                        <a:t>, </a:t>
                      </a:r>
                      <a:r>
                        <a:rPr lang="en-US" altLang="ko-KR" dirty="0" err="1"/>
                        <a:t>goal_pose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latinLnBrk="1"/>
                      <a:r>
                        <a:rPr lang="en-US" altLang="ko-KR" dirty="0" err="1"/>
                        <a:t>smoothed_path</a:t>
                      </a:r>
                      <a:r>
                        <a:rPr lang="en-US" altLang="ko-KR" dirty="0"/>
                        <a:t> = </a:t>
                      </a:r>
                      <a:r>
                        <a:rPr lang="en-US" altLang="ko-KR" dirty="0" err="1"/>
                        <a:t>nav.smoothPath</a:t>
                      </a:r>
                      <a:r>
                        <a:rPr lang="en-US" altLang="ko-KR" dirty="0"/>
                        <a:t>(path)</a:t>
                      </a:r>
                    </a:p>
                    <a:p>
                      <a:pPr latinLnBrk="1"/>
                      <a:r>
                        <a:rPr lang="en-US" altLang="ko-KR" dirty="0"/>
                        <a:t># ...</a:t>
                      </a:r>
                    </a:p>
                    <a:p>
                      <a:pPr latinLnBrk="1"/>
                      <a:r>
                        <a:rPr lang="en-US" altLang="ko-KR" dirty="0" err="1"/>
                        <a:t>nav.goToPose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goal_pose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latinLnBrk="1"/>
                      <a:r>
                        <a:rPr lang="en-US" altLang="ko-KR" dirty="0"/>
                        <a:t>while not </a:t>
                      </a:r>
                      <a:r>
                        <a:rPr lang="en-US" altLang="ko-KR" dirty="0" err="1"/>
                        <a:t>nav.isTaskComplete</a:t>
                      </a:r>
                      <a:r>
                        <a:rPr lang="en-US" altLang="ko-KR" dirty="0"/>
                        <a:t>():</a:t>
                      </a:r>
                    </a:p>
                    <a:p>
                      <a:pPr latinLnBrk="1"/>
                      <a:r>
                        <a:rPr lang="en-US" altLang="ko-KR" dirty="0"/>
                        <a:t>  feedback = </a:t>
                      </a:r>
                      <a:r>
                        <a:rPr lang="en-US" altLang="ko-KR" dirty="0" err="1"/>
                        <a:t>nav.getFeedback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  if </a:t>
                      </a:r>
                      <a:r>
                        <a:rPr lang="en-US" altLang="ko-KR" dirty="0" err="1"/>
                        <a:t>feedback.navigation_duration</a:t>
                      </a:r>
                      <a:r>
                        <a:rPr lang="en-US" altLang="ko-KR" dirty="0"/>
                        <a:t> &gt; 600:</a:t>
                      </a:r>
                    </a:p>
                    <a:p>
                      <a:pPr latinLnBrk="1"/>
                      <a:r>
                        <a:rPr lang="en-US" altLang="ko-KR" dirty="0"/>
                        <a:t>    </a:t>
                      </a:r>
                      <a:r>
                        <a:rPr lang="en-US" altLang="ko-KR" dirty="0" err="1"/>
                        <a:t>nav.cancelTask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# ...</a:t>
                      </a:r>
                    </a:p>
                    <a:p>
                      <a:pPr latinLnBrk="1"/>
                      <a:r>
                        <a:rPr lang="en-US" altLang="ko-KR" dirty="0"/>
                        <a:t>result = </a:t>
                      </a:r>
                      <a:r>
                        <a:rPr lang="en-US" altLang="ko-KR" dirty="0" err="1"/>
                        <a:t>nav.getResult</a:t>
                      </a:r>
                      <a:r>
                        <a:rPr lang="en-US" altLang="ko-KR" dirty="0"/>
                        <a:t>()</a:t>
                      </a:r>
                    </a:p>
                    <a:p>
                      <a:pPr latinLnBrk="1"/>
                      <a:r>
                        <a:rPr lang="en-US" altLang="ko-KR" dirty="0"/>
                        <a:t>if result == </a:t>
                      </a:r>
                      <a:r>
                        <a:rPr lang="en-US" altLang="ko-KR" dirty="0" err="1"/>
                        <a:t>TaskResult.SUCCEEDED</a:t>
                      </a:r>
                      <a:r>
                        <a:rPr lang="en-US" altLang="ko-KR" dirty="0"/>
                        <a:t>:</a:t>
                      </a:r>
                    </a:p>
                    <a:p>
                      <a:pPr latinLnBrk="1"/>
                      <a:r>
                        <a:rPr lang="en-US" altLang="ko-KR" dirty="0"/>
                        <a:t>    print('Goal succeeded!')</a:t>
                      </a:r>
                    </a:p>
                    <a:p>
                      <a:pPr latinLnBrk="1"/>
                      <a:r>
                        <a:rPr lang="en-US" altLang="ko-KR" dirty="0" err="1"/>
                        <a:t>elif</a:t>
                      </a:r>
                      <a:r>
                        <a:rPr lang="en-US" altLang="ko-KR" dirty="0"/>
                        <a:t> result == </a:t>
                      </a:r>
                      <a:r>
                        <a:rPr lang="en-US" altLang="ko-KR" dirty="0" err="1"/>
                        <a:t>TaskResult.CANCELED</a:t>
                      </a:r>
                      <a:r>
                        <a:rPr lang="en-US" altLang="ko-KR" dirty="0"/>
                        <a:t>:</a:t>
                      </a:r>
                    </a:p>
                    <a:p>
                      <a:pPr latinLnBrk="1"/>
                      <a:r>
                        <a:rPr lang="en-US" altLang="ko-KR" dirty="0"/>
                        <a:t>    print('Goal was canceled!')</a:t>
                      </a:r>
                    </a:p>
                    <a:p>
                      <a:pPr latinLnBrk="1"/>
                      <a:r>
                        <a:rPr lang="en-US" altLang="ko-KR" dirty="0" err="1"/>
                        <a:t>elif</a:t>
                      </a:r>
                      <a:r>
                        <a:rPr lang="en-US" altLang="ko-KR" dirty="0"/>
                        <a:t> result == </a:t>
                      </a:r>
                      <a:r>
                        <a:rPr lang="en-US" altLang="ko-KR" dirty="0" err="1"/>
                        <a:t>TaskResult.FAILED</a:t>
                      </a:r>
                      <a:r>
                        <a:rPr lang="en-US" altLang="ko-KR" dirty="0"/>
                        <a:t>:</a:t>
                      </a:r>
                    </a:p>
                    <a:p>
                      <a:pPr latinLnBrk="1"/>
                      <a:r>
                        <a:rPr lang="en-US" altLang="ko-KR" dirty="0"/>
                        <a:t>    print('Goal failed!')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3217"/>
                  </a:ext>
                </a:extLst>
              </a:tr>
            </a:tbl>
          </a:graphicData>
        </a:graphic>
      </p:graphicFrame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EAA6255-86BA-45F7-BED6-A6D942F55BD7}"/>
              </a:ext>
            </a:extLst>
          </p:cNvPr>
          <p:cNvCxnSpPr/>
          <p:nvPr/>
        </p:nvCxnSpPr>
        <p:spPr>
          <a:xfrm>
            <a:off x="3558540" y="2880360"/>
            <a:ext cx="38633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DA7786B-DA52-4C70-9E2A-2C7CE90A7798}"/>
              </a:ext>
            </a:extLst>
          </p:cNvPr>
          <p:cNvCxnSpPr>
            <a:cxnSpLocks/>
          </p:cNvCxnSpPr>
          <p:nvPr/>
        </p:nvCxnSpPr>
        <p:spPr>
          <a:xfrm>
            <a:off x="4503420" y="3451860"/>
            <a:ext cx="29184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99972FF-F049-4FBB-B13C-2DD76847A879}"/>
              </a:ext>
            </a:extLst>
          </p:cNvPr>
          <p:cNvCxnSpPr>
            <a:cxnSpLocks/>
          </p:cNvCxnSpPr>
          <p:nvPr/>
        </p:nvCxnSpPr>
        <p:spPr>
          <a:xfrm>
            <a:off x="4168140" y="3642360"/>
            <a:ext cx="3253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890E034E-979D-4BE0-ADF6-6A83EA360244}"/>
              </a:ext>
            </a:extLst>
          </p:cNvPr>
          <p:cNvCxnSpPr>
            <a:cxnSpLocks/>
          </p:cNvCxnSpPr>
          <p:nvPr/>
        </p:nvCxnSpPr>
        <p:spPr>
          <a:xfrm>
            <a:off x="3040380" y="4030980"/>
            <a:ext cx="4381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D2CA429-1E55-4815-99E9-AB12A5057338}"/>
              </a:ext>
            </a:extLst>
          </p:cNvPr>
          <p:cNvCxnSpPr>
            <a:cxnSpLocks/>
          </p:cNvCxnSpPr>
          <p:nvPr/>
        </p:nvCxnSpPr>
        <p:spPr>
          <a:xfrm>
            <a:off x="3726180" y="4236720"/>
            <a:ext cx="36957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67D8FE0-E381-446F-A47B-56CE37F231A8}"/>
              </a:ext>
            </a:extLst>
          </p:cNvPr>
          <p:cNvCxnSpPr>
            <a:cxnSpLocks/>
          </p:cNvCxnSpPr>
          <p:nvPr/>
        </p:nvCxnSpPr>
        <p:spPr>
          <a:xfrm>
            <a:off x="3116580" y="5212080"/>
            <a:ext cx="43053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3A0BE9-894E-4168-A8F4-9A7BD0BB8CD9}"/>
              </a:ext>
            </a:extLst>
          </p:cNvPr>
          <p:cNvSpPr txBox="1"/>
          <p:nvPr/>
        </p:nvSpPr>
        <p:spPr>
          <a:xfrm>
            <a:off x="7439023" y="2741860"/>
            <a:ext cx="21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Localization</a:t>
            </a:r>
            <a:r>
              <a:rPr lang="ko-KR" altLang="en-US" sz="1200" dirty="0">
                <a:solidFill>
                  <a:srgbClr val="FF0000"/>
                </a:solidFill>
              </a:rPr>
              <a:t>의 초기 위치 지정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A4F6346A-41CB-4ED8-89F4-FDE54937C294}"/>
              </a:ext>
            </a:extLst>
          </p:cNvPr>
          <p:cNvCxnSpPr>
            <a:cxnSpLocks/>
          </p:cNvCxnSpPr>
          <p:nvPr/>
        </p:nvCxnSpPr>
        <p:spPr>
          <a:xfrm>
            <a:off x="6271260" y="3081457"/>
            <a:ext cx="11506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3A6140-D9EF-4943-B222-94BE40D15293}"/>
              </a:ext>
            </a:extLst>
          </p:cNvPr>
          <p:cNvSpPr txBox="1"/>
          <p:nvPr/>
        </p:nvSpPr>
        <p:spPr>
          <a:xfrm>
            <a:off x="7439023" y="2947001"/>
            <a:ext cx="2156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Nav2</a:t>
            </a:r>
            <a:r>
              <a:rPr lang="ko-KR" altLang="en-US" sz="1200" dirty="0">
                <a:solidFill>
                  <a:srgbClr val="FF0000"/>
                </a:solidFill>
              </a:rPr>
              <a:t>가 </a:t>
            </a:r>
            <a:r>
              <a:rPr lang="en-US" altLang="ko-KR" sz="1200" dirty="0">
                <a:solidFill>
                  <a:srgbClr val="FF0000"/>
                </a:solidFill>
              </a:rPr>
              <a:t>online</a:t>
            </a:r>
            <a:r>
              <a:rPr lang="ko-KR" altLang="en-US" sz="1200" dirty="0">
                <a:solidFill>
                  <a:srgbClr val="FF0000"/>
                </a:solidFill>
              </a:rPr>
              <a:t>이 되길 기다림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A87BB-2B34-495B-9257-237A672D4A31}"/>
              </a:ext>
            </a:extLst>
          </p:cNvPr>
          <p:cNvSpPr txBox="1"/>
          <p:nvPr/>
        </p:nvSpPr>
        <p:spPr>
          <a:xfrm>
            <a:off x="7439023" y="329050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경로 반환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8DDC2C-10D2-46F8-BAC6-01A12DB806C4}"/>
              </a:ext>
            </a:extLst>
          </p:cNvPr>
          <p:cNvSpPr txBox="1"/>
          <p:nvPr/>
        </p:nvSpPr>
        <p:spPr>
          <a:xfrm>
            <a:off x="7439023" y="3503860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부드러운 경로 생성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F83714-5AAD-43EC-8C44-36F214F83075}"/>
              </a:ext>
            </a:extLst>
          </p:cNvPr>
          <p:cNvSpPr txBox="1"/>
          <p:nvPr/>
        </p:nvSpPr>
        <p:spPr>
          <a:xfrm>
            <a:off x="7439023" y="3892480"/>
            <a:ext cx="165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목적지까지 이동 명령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6D72F8-31A1-443B-BEFF-F35FF1459566}"/>
              </a:ext>
            </a:extLst>
          </p:cNvPr>
          <p:cNvSpPr txBox="1"/>
          <p:nvPr/>
        </p:nvSpPr>
        <p:spPr>
          <a:xfrm>
            <a:off x="7439023" y="4097479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Navigation task</a:t>
            </a:r>
            <a:r>
              <a:rPr lang="ko-KR" altLang="en-US" sz="1200" dirty="0">
                <a:solidFill>
                  <a:srgbClr val="FF0000"/>
                </a:solidFill>
              </a:rPr>
              <a:t>가 완료될 때 까지 기다림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77D276-25DC-491C-BB50-A6D8043C955E}"/>
              </a:ext>
            </a:extLst>
          </p:cNvPr>
          <p:cNvSpPr txBox="1"/>
          <p:nvPr/>
        </p:nvSpPr>
        <p:spPr>
          <a:xfrm>
            <a:off x="7439023" y="507358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결과 확인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F12E773-89E5-4185-8D0D-011A397C44D5}"/>
              </a:ext>
            </a:extLst>
          </p:cNvPr>
          <p:cNvSpPr/>
          <p:nvPr/>
        </p:nvSpPr>
        <p:spPr>
          <a:xfrm>
            <a:off x="1994452" y="3892480"/>
            <a:ext cx="881270" cy="27699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3D618-862C-41DB-BCBB-1AC848B60443}"/>
              </a:ext>
            </a:extLst>
          </p:cNvPr>
          <p:cNvSpPr txBox="1"/>
          <p:nvPr/>
        </p:nvSpPr>
        <p:spPr>
          <a:xfrm>
            <a:off x="3819523" y="1959549"/>
            <a:ext cx="40963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accent5"/>
                </a:solidFill>
              </a:rPr>
              <a:t>We need to input the destination’s (x, y, z) coordinates through code</a:t>
            </a:r>
            <a:endParaRPr lang="ko-KR" altLang="en-US" sz="1600" dirty="0">
              <a:solidFill>
                <a:schemeClr val="accent5"/>
              </a:solidFill>
            </a:endParaRPr>
          </a:p>
        </p:txBody>
      </p: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33B8733C-84CB-4781-9AC4-79B6EA66E395}"/>
              </a:ext>
            </a:extLst>
          </p:cNvPr>
          <p:cNvCxnSpPr>
            <a:cxnSpLocks/>
            <a:stCxn id="2" idx="0"/>
            <a:endCxn id="3" idx="1"/>
          </p:cNvCxnSpPr>
          <p:nvPr/>
        </p:nvCxnSpPr>
        <p:spPr>
          <a:xfrm rot="5400000" flipH="1" flipV="1">
            <a:off x="2307034" y="2379991"/>
            <a:ext cx="1640543" cy="1384436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8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Command using Natural Language</a:t>
            </a:r>
            <a:endParaRPr sz="4000" b="1" dirty="0"/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" name="Picture 2" descr="TurtleBot 4 - Clearpath Robotics">
            <a:extLst>
              <a:ext uri="{FF2B5EF4-FFF2-40B4-BE49-F238E27FC236}">
                <a16:creationId xmlns:a16="http://schemas.microsoft.com/office/drawing/2014/main" id="{3297410B-BA1D-4A62-9355-1CC0F446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9" y="3012821"/>
            <a:ext cx="321779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7;g38a16e0029b_0_0">
            <a:extLst>
              <a:ext uri="{FF2B5EF4-FFF2-40B4-BE49-F238E27FC236}">
                <a16:creationId xmlns:a16="http://schemas.microsoft.com/office/drawing/2014/main" id="{275A1F12-EB81-48BB-89DC-465F128A4D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799" y="1378203"/>
            <a:ext cx="10398211" cy="17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Isn’t it possible to give commands using natural language? (e.g., Go to the toilet!)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altLang="ko-KR" dirty="0"/>
              <a:t>In traditional navigation methods, you have to </a:t>
            </a:r>
            <a:r>
              <a:rPr lang="en-US" altLang="ko-KR" u="sng" dirty="0"/>
              <a:t>input the exact location of the toilet.</a:t>
            </a:r>
            <a:endParaRPr lang="en-US" u="sng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42CDE9-5B89-4A73-8DA7-EC8307E00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9" b="93034" l="9961" r="89844">
                        <a14:foregroundMark x1="88477" y1="28060" x2="78223" y2="31641"/>
                        <a14:foregroundMark x1="89648" y1="28971" x2="85547" y2="30339"/>
                        <a14:foregroundMark x1="52930" y1="93034" x2="52246" y2="88346"/>
                        <a14:foregroundMark x1="28418" y1="90951" x2="27930" y2="80339"/>
                        <a14:foregroundMark x1="41699" y1="8398" x2="42383" y2="15430"/>
                        <a14:foregroundMark x1="48340" y1="5339" x2="46973" y2="1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252487" y="3530384"/>
            <a:ext cx="1978279" cy="2967419"/>
          </a:xfrm>
          <a:prstGeom prst="rect">
            <a:avLst/>
          </a:prstGeom>
        </p:spPr>
      </p:pic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1F9E5B2D-FA45-4545-B858-E348368B0202}"/>
              </a:ext>
            </a:extLst>
          </p:cNvPr>
          <p:cNvSpPr/>
          <p:nvPr/>
        </p:nvSpPr>
        <p:spPr>
          <a:xfrm>
            <a:off x="9157349" y="2889890"/>
            <a:ext cx="2623060" cy="1441196"/>
          </a:xfrm>
          <a:prstGeom prst="wedgeEllipseCallout">
            <a:avLst>
              <a:gd name="adj1" fmla="val -58238"/>
              <a:gd name="adj2" fmla="val 323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743D6-C262-470D-AAFC-8AD447FB83C8}"/>
              </a:ext>
            </a:extLst>
          </p:cNvPr>
          <p:cNvSpPr txBox="1"/>
          <p:nvPr/>
        </p:nvSpPr>
        <p:spPr>
          <a:xfrm>
            <a:off x="9352258" y="3361286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Go to the toilet!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056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Powered by LLM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799" y="1378204"/>
            <a:ext cx="10398211" cy="496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LLMs are very powerful tools that </a:t>
            </a:r>
            <a:r>
              <a:rPr lang="en-US" u="sng" dirty="0"/>
              <a:t>can understand natural language</a:t>
            </a:r>
            <a:r>
              <a:rPr lang="en-US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altLang="ko-KR" dirty="0"/>
              <a:t>LLMs are also very powerful tools that </a:t>
            </a:r>
            <a:r>
              <a:rPr lang="en-US" altLang="ko-KR" u="sng" dirty="0"/>
              <a:t>can understand computer languages (e.g., Python)</a:t>
            </a:r>
            <a:r>
              <a:rPr lang="en-US" altLang="ko-KR" dirty="0"/>
              <a:t>.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57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Powered by LLM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799" y="1378204"/>
            <a:ext cx="10398211" cy="496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LLMs are very powerful tools that </a:t>
            </a:r>
            <a:r>
              <a:rPr lang="en-US" u="sng" dirty="0"/>
              <a:t>can understand natural language</a:t>
            </a:r>
            <a:r>
              <a:rPr lang="en-US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altLang="ko-KR" dirty="0"/>
              <a:t>LLMs are also very powerful tools that </a:t>
            </a:r>
            <a:r>
              <a:rPr lang="en-US" altLang="ko-KR" u="sng" dirty="0"/>
              <a:t>can understand computer languages (e.g., Python)</a:t>
            </a:r>
            <a:r>
              <a:rPr lang="en-US" altLang="ko-KR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altLang="ko-KR" dirty="0"/>
              <a:t>What if an LLM received natural language input and generated Python code to control a robot?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Code as Policies: Language Model Programs for Embodied Control, Robotics at Google, </a:t>
            </a:r>
            <a:r>
              <a:rPr lang="en-US" dirty="0" err="1"/>
              <a:t>arXiv</a:t>
            </a:r>
            <a:r>
              <a:rPr lang="en-US" dirty="0"/>
              <a:t> 2022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91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800" y="1378204"/>
            <a:ext cx="5134324" cy="428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Language model generated programs (LMPs)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Robots can use </a:t>
            </a:r>
            <a:r>
              <a:rPr lang="en-US" u="sng" dirty="0"/>
              <a:t>code-writing LLMs</a:t>
            </a:r>
            <a:r>
              <a:rPr lang="en-US" dirty="0"/>
              <a:t> to translate natural language commands into robot policy code which process </a:t>
            </a:r>
            <a:r>
              <a:rPr lang="en-US" dirty="0">
                <a:solidFill>
                  <a:srgbClr val="5BD78F"/>
                </a:solidFill>
              </a:rPr>
              <a:t>perception</a:t>
            </a:r>
            <a:r>
              <a:rPr lang="en-US" dirty="0"/>
              <a:t> outputs, parameterize </a:t>
            </a:r>
            <a:r>
              <a:rPr lang="en-US" dirty="0">
                <a:solidFill>
                  <a:srgbClr val="FFA31A"/>
                </a:solidFill>
              </a:rPr>
              <a:t>control</a:t>
            </a:r>
            <a:r>
              <a:rPr lang="en-US" dirty="0"/>
              <a:t> primitives, recursively generate code for </a:t>
            </a:r>
            <a:r>
              <a:rPr lang="en-US" dirty="0">
                <a:solidFill>
                  <a:srgbClr val="FF0606"/>
                </a:solidFill>
              </a:rPr>
              <a:t>undefined</a:t>
            </a:r>
            <a:r>
              <a:rPr lang="en-US" dirty="0"/>
              <a:t> function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DFF2FC5-299E-4CBB-BE67-3344F8CD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23" y="1223651"/>
            <a:ext cx="6371877" cy="42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5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a16e0029b_0_0"/>
          <p:cNvSpPr txBox="1">
            <a:spLocks noGrp="1"/>
          </p:cNvSpPr>
          <p:nvPr>
            <p:ph type="title"/>
          </p:nvPr>
        </p:nvSpPr>
        <p:spPr>
          <a:xfrm>
            <a:off x="685800" y="274321"/>
            <a:ext cx="9117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 dirty="0"/>
              <a:t>Code as Policies, Google</a:t>
            </a:r>
            <a:endParaRPr sz="4000" b="1" dirty="0"/>
          </a:p>
        </p:txBody>
      </p:sp>
      <p:sp>
        <p:nvSpPr>
          <p:cNvPr id="67" name="Google Shape;67;g38a16e0029b_0_0"/>
          <p:cNvSpPr txBox="1">
            <a:spLocks noGrp="1"/>
          </p:cNvSpPr>
          <p:nvPr>
            <p:ph type="body" idx="1"/>
          </p:nvPr>
        </p:nvSpPr>
        <p:spPr>
          <a:xfrm>
            <a:off x="685800" y="1378204"/>
            <a:ext cx="5134324" cy="428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Language model generated programs (LMPs)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en-US" dirty="0"/>
              <a:t>Robots can use </a:t>
            </a:r>
            <a:r>
              <a:rPr lang="en-US" u="sng" dirty="0"/>
              <a:t>code-writing LLMs</a:t>
            </a:r>
            <a:r>
              <a:rPr lang="en-US" dirty="0"/>
              <a:t> to translate natural language commands into robot policy code which process </a:t>
            </a:r>
            <a:r>
              <a:rPr lang="en-US" dirty="0">
                <a:solidFill>
                  <a:srgbClr val="5BD78F"/>
                </a:solidFill>
              </a:rPr>
              <a:t>perception</a:t>
            </a:r>
            <a:r>
              <a:rPr lang="en-US" dirty="0"/>
              <a:t> outputs, parameterize </a:t>
            </a:r>
            <a:r>
              <a:rPr lang="en-US" dirty="0">
                <a:solidFill>
                  <a:srgbClr val="FFA31A"/>
                </a:solidFill>
              </a:rPr>
              <a:t>control</a:t>
            </a:r>
            <a:r>
              <a:rPr lang="en-US" dirty="0"/>
              <a:t> primitives, recursively generate code for </a:t>
            </a:r>
            <a:r>
              <a:rPr lang="en-US" dirty="0">
                <a:solidFill>
                  <a:srgbClr val="FF0606"/>
                </a:solidFill>
              </a:rPr>
              <a:t>undefined</a:t>
            </a:r>
            <a:r>
              <a:rPr lang="en-US" dirty="0"/>
              <a:t> function</a:t>
            </a:r>
          </a:p>
        </p:txBody>
      </p:sp>
      <p:sp>
        <p:nvSpPr>
          <p:cNvPr id="68" name="Google Shape;68;g38a16e0029b_0_0"/>
          <p:cNvSpPr txBox="1">
            <a:spLocks noGrp="1"/>
          </p:cNvSpPr>
          <p:nvPr>
            <p:ph type="sldNum" idx="12"/>
          </p:nvPr>
        </p:nvSpPr>
        <p:spPr>
          <a:xfrm>
            <a:off x="10741571" y="6497803"/>
            <a:ext cx="14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DFF2FC5-299E-4CBB-BE67-3344F8CDF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23" y="1223651"/>
            <a:ext cx="6371877" cy="4282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3C24B-93F7-421D-BA4B-56604A29C1C9}"/>
              </a:ext>
            </a:extLst>
          </p:cNvPr>
          <p:cNvSpPr txBox="1"/>
          <p:nvPr/>
        </p:nvSpPr>
        <p:spPr>
          <a:xfrm>
            <a:off x="794261" y="5667567"/>
            <a:ext cx="688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/>
                </a:solidFill>
              </a:rPr>
              <a:t>Only can understand “Text” (=Prompt)!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7F9A529F-5865-4BAB-BB13-B57A7D2F56C8}"/>
              </a:ext>
            </a:extLst>
          </p:cNvPr>
          <p:cNvCxnSpPr>
            <a:endCxn id="4" idx="1"/>
          </p:cNvCxnSpPr>
          <p:nvPr/>
        </p:nvCxnSpPr>
        <p:spPr>
          <a:xfrm rot="5400000">
            <a:off x="-304812" y="4169321"/>
            <a:ext cx="2858929" cy="660782"/>
          </a:xfrm>
          <a:prstGeom prst="bentConnector4">
            <a:avLst>
              <a:gd name="adj1" fmla="val 45425"/>
              <a:gd name="adj2" fmla="val 13459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1420</Words>
  <Application>Microsoft Office PowerPoint</Application>
  <PresentationFormat>와이드스크린</PresentationFormat>
  <Paragraphs>200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Turtlebot4 LLM</vt:lpstr>
      <vt:lpstr>공유기 설정</vt:lpstr>
      <vt:lpstr>Nav2 – Commander API</vt:lpstr>
      <vt:lpstr>Nav2 – Commander API</vt:lpstr>
      <vt:lpstr>Command using Natural Language</vt:lpstr>
      <vt:lpstr>Powered by LLM</vt:lpstr>
      <vt:lpstr>Powered by LLM</vt:lpstr>
      <vt:lpstr>Code as Policies, Google</vt:lpstr>
      <vt:lpstr>Code as Policies, Google</vt:lpstr>
      <vt:lpstr>Code as Policies, Google</vt:lpstr>
      <vt:lpstr>Code as Policies, Google</vt:lpstr>
      <vt:lpstr>Code as Policies, Google</vt:lpstr>
      <vt:lpstr>Code as Policies, Google</vt:lpstr>
      <vt:lpstr>Code as Policies, Google</vt:lpstr>
      <vt:lpstr>Code as Policies, Google</vt:lpstr>
      <vt:lpstr>Code as Policies, Google</vt:lpstr>
      <vt:lpstr>Code as Policies, Google</vt:lpstr>
      <vt:lpstr>Turtlebot w/LLM (OpenAI)</vt:lpstr>
      <vt:lpstr>Turtlebot w/LLM (OpenAI)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ROS2: Path Planning</dc:title>
  <dc:creator>user</dc:creator>
  <cp:lastModifiedBy>안인규(교원-소프트웨어전공)</cp:lastModifiedBy>
  <cp:revision>298</cp:revision>
  <dcterms:created xsi:type="dcterms:W3CDTF">2023-04-20T15:10:42Z</dcterms:created>
  <dcterms:modified xsi:type="dcterms:W3CDTF">2025-11-18T06:55:07Z</dcterms:modified>
</cp:coreProperties>
</file>